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7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310C51E-3AD8-473C-BE00-3CECC4C40F1D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Bom dia / Boa tarde / Boa noite a todos, sou o Matheus, atualmente trabalho na Syngenta Digital como Engenheiro de Inteligência Artificial e venho hoje apresentar a vocês alguns conceitos que venho maturando. 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Hoje discutiremos os seguintes pontos: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O que é MLOps;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Os diferentes componentes de um processo MLOps;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Os níveis de maturidade dos processos: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Manual;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Com automação de pipeline de ML;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Com automação CI/CD;</a:t>
            </a:r>
            <a:endParaRPr b="0" lang="pt-BR" sz="2000" spc="-1" strike="noStrike">
              <a:latin typeface="Arial"/>
            </a:endParaRPr>
          </a:p>
          <a:p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E na sequência apresentarei uma pipeline construída utilizando a ferramenta MLFlow e uma api REST que consome modelos gerenciados pelo MLFlow.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6800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 algn="just"/>
            <a:r>
              <a:rPr b="0" lang="pt-BR" sz="2000" spc="-1" strike="noStrike">
                <a:latin typeface="Arial"/>
              </a:rPr>
              <a:t>MLOps é um conjunto de práticas que visa reduzir a distância entre o modelo de inteligência artificial e utilização deste modelo pelo usuário final.</a:t>
            </a:r>
            <a:endParaRPr b="0" lang="pt-BR" sz="2000" spc="-1" strike="noStrike">
              <a:latin typeface="Arial"/>
            </a:endParaRPr>
          </a:p>
          <a:p>
            <a:pPr marL="216000" indent="-216000" algn="just"/>
            <a:r>
              <a:rPr b="0" lang="pt-BR" sz="2000" spc="-1" strike="noStrike">
                <a:latin typeface="Arial"/>
              </a:rPr>
              <a:t>No MLOps os ciclos do DevOps são mantidos, porém são adicionadas as etapas necessárias para o desenvolvimento de modelos de machine learning:</a:t>
            </a:r>
            <a:endParaRPr b="0" lang="pt-BR" sz="2000" spc="-1" strike="noStrike">
              <a:latin typeface="Arial"/>
            </a:endParaRPr>
          </a:p>
          <a:p>
            <a:pPr marL="216000" indent="-216000" algn="just"/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A captação e organização da base de dados, principal insumo para a criação de modelos;</a:t>
            </a:r>
            <a:endParaRPr b="0" lang="pt-BR" sz="2000" spc="-1" strike="noStrike">
              <a:latin typeface="Arial"/>
            </a:endParaRPr>
          </a:p>
          <a:p>
            <a:pPr marL="216000" indent="-216000" algn="just"/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A seleção e treinamento de modelos compatíveis com os padrões que se deseja extrair do conjunto de dados;</a:t>
            </a:r>
            <a:endParaRPr b="0" lang="pt-BR" sz="2000" spc="-1" strike="noStrike">
              <a:latin typeface="Arial"/>
            </a:endParaRPr>
          </a:p>
          <a:p>
            <a:pPr marL="216000" indent="-216000" algn="just"/>
            <a:r>
              <a:rPr b="0" lang="pt-BR" sz="2000" spc="-1" strike="noStrike">
                <a:latin typeface="Arial"/>
              </a:rPr>
              <a:t>	</a:t>
            </a:r>
            <a:r>
              <a:rPr b="0" lang="pt-BR" sz="2000" spc="-1" strike="noStrike">
                <a:latin typeface="Arial"/>
              </a:rPr>
              <a:t>- E a validação dos modelos com um conjunto de dados diferente do utilizado para treinar o modelo.</a:t>
            </a:r>
            <a:endParaRPr b="0" lang="pt-BR" sz="2000" spc="-1" strike="noStrike">
              <a:latin typeface="Arial"/>
            </a:endParaRPr>
          </a:p>
          <a:p>
            <a:pPr marL="216000" indent="-216000" algn="just"/>
            <a:endParaRPr b="0" lang="pt-BR" sz="2000" spc="-1" strike="noStrike">
              <a:latin typeface="Arial"/>
            </a:endParaRPr>
          </a:p>
          <a:p>
            <a:pPr marL="216000" indent="-216000" algn="just"/>
            <a:r>
              <a:rPr b="0" lang="pt-BR" sz="2000" spc="-1" strike="noStrike">
                <a:latin typeface="Arial"/>
              </a:rPr>
              <a:t>Estas três etapas são incluídas no processo como uma extensão da etapa de desenvolvimento mas na maioria dos casos elas ocorrem em paralelo. Vale ressaltar porém que o tempo de conclusão necessário para as etapas de ML e DEV são diferentes, o que muitas vezes gera uma disparidade entre o código desenvolvido e os modelos em criação.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7338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 algn="just"/>
            <a:r>
              <a:rPr b="0" lang="pt-BR" sz="1500" spc="-1" strike="noStrike">
                <a:latin typeface="Arial"/>
              </a:rPr>
              <a:t>Para reduzir essas disparidades no MLOps adotamos as seguintes fases de desenvolvimento:</a:t>
            </a:r>
            <a:endParaRPr b="0" lang="pt-BR" sz="1500" spc="-1" strike="noStrike">
              <a:latin typeface="Arial"/>
            </a:endParaRPr>
          </a:p>
          <a:p>
            <a:pPr marL="216000" indent="-216000" algn="just"/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A análise exploratória dos dados: Nesta etapa os cientistas de dados analisam o dataset com o objetivo de compreender o problema e analisar a viabilidade da solução;</a:t>
            </a:r>
            <a:endParaRPr b="0" lang="pt-BR" sz="1500" spc="-1" strike="noStrike">
              <a:latin typeface="Arial"/>
            </a:endParaRPr>
          </a:p>
          <a:p>
            <a:pPr marL="216000" indent="-216000" algn="just"/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Preparação dos dados: Neste ponto é realizada limpeza, organização e catalogação dos dados;</a:t>
            </a:r>
            <a:endParaRPr b="0" lang="pt-BR" sz="1500" spc="-1" strike="noStrike">
              <a:latin typeface="Arial"/>
            </a:endParaRPr>
          </a:p>
          <a:p>
            <a:pPr marL="216000" indent="-216000" algn="just"/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Treinamento de modelos: Etapa na qual os dados limpos e catalogados são utilizados para criar modelos que reconheçam os padrões desejados, assim como é assegurado o seu funcionamento correto junto a plataforma;</a:t>
            </a:r>
            <a:endParaRPr b="0" lang="pt-BR" sz="1500" spc="-1" strike="noStrike">
              <a:latin typeface="Arial"/>
            </a:endParaRPr>
          </a:p>
          <a:p>
            <a:pPr marL="216000" indent="-216000" algn="just"/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Quando o modelo está apto para uso, ele é disponibilizado em uma plataforma para processo de inferência utilizando dados novos vindos do ambiente de produção;</a:t>
            </a:r>
            <a:endParaRPr b="0" lang="pt-BR" sz="1500" spc="-1" strike="noStrike">
              <a:latin typeface="Arial"/>
            </a:endParaRPr>
          </a:p>
          <a:p>
            <a:pPr marL="216000" indent="-216000" algn="just"/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E portando precisa de um acompanhamento para averiguar se ele mantém sua integridade, sendo necessário o monitoramento dos seus resultados, principalmente dos indices de confiança nos resultado do modelo;</a:t>
            </a:r>
            <a:endParaRPr b="0" lang="pt-BR" sz="1500" spc="-1" strike="noStrike">
              <a:latin typeface="Arial"/>
            </a:endParaRPr>
          </a:p>
          <a:p>
            <a:pPr marL="216000" indent="-216000" algn="just"/>
            <a:r>
              <a:rPr b="0" lang="pt-BR" sz="1500" spc="-1" strike="noStrike">
                <a:latin typeface="Arial"/>
              </a:rPr>
              <a:t>	</a:t>
            </a:r>
            <a:r>
              <a:rPr b="0" lang="pt-BR" sz="1500" spc="-1" strike="noStrike">
                <a:latin typeface="Arial"/>
              </a:rPr>
              <a:t>- Dados com baixos índices de segurança no resultado são captados e destinados então para compor uma nova base de dados e o processo retorna para a etapa de treinamento.</a:t>
            </a:r>
            <a:endParaRPr b="0" lang="pt-BR" sz="1500" spc="-1" strike="noStrike">
              <a:latin typeface="Arial"/>
            </a:endParaRPr>
          </a:p>
          <a:p>
            <a:pPr marL="216000" indent="-216000" algn="just"/>
            <a:endParaRPr b="0" lang="pt-BR" sz="1500" spc="-1" strike="noStrike">
              <a:latin typeface="Arial"/>
            </a:endParaRPr>
          </a:p>
          <a:p>
            <a:pPr marL="216000" indent="-216000" algn="just"/>
            <a:r>
              <a:rPr b="0" lang="pt-BR" sz="1500" spc="-1" strike="noStrike">
                <a:latin typeface="Arial"/>
              </a:rPr>
              <a:t>Dado todo este processo iterativo, o que devemos esperar de um pipeline de MLOps? Bem, isso depende da complexidade e escala do seu produto.</a:t>
            </a:r>
            <a:endParaRPr b="0" lang="pt-BR" sz="15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7338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 algn="just"/>
            <a:r>
              <a:rPr b="0" lang="pt-BR" sz="1500" spc="-1" strike="noStrike">
                <a:latin typeface="Arial"/>
              </a:rPr>
              <a:t>Como primeiro pipeline temos aqui o Processo Manual. Nele a análise, preparação, treinamento e validação são todos realizados de forma manual, muitas vezes em scritps separados ou células de um notebook que são chamados manualmente nesta sequência para realizar o pipeline de treinamento de modelos.</a:t>
            </a:r>
            <a:endParaRPr b="0" lang="pt-BR" sz="1500" spc="-1" strike="noStrike">
              <a:latin typeface="Arial"/>
            </a:endParaRPr>
          </a:p>
          <a:p>
            <a:pPr marL="216000" indent="-216000" algn="just"/>
            <a:r>
              <a:rPr b="0" lang="pt-BR" sz="1500" spc="-1" strike="noStrike">
                <a:latin typeface="Arial"/>
              </a:rPr>
              <a:t>Neste tipo de processo existe uma desconexão entre o time de data science que implementa o modelo e os engenheiros de software que desenvolvem o serviço que utilizará o modelo.</a:t>
            </a:r>
            <a:endParaRPr b="0" lang="pt-BR" sz="1500" spc="-1" strike="noStrike">
              <a:latin typeface="Arial"/>
            </a:endParaRPr>
          </a:p>
          <a:p>
            <a:pPr marL="216000" indent="-216000" algn="just"/>
            <a:r>
              <a:rPr b="0" lang="pt-BR" sz="1500" spc="-1" strike="noStrike">
                <a:latin typeface="Arial"/>
              </a:rPr>
              <a:t>Apesar de seus problemas, esse processo não necessita de um ambiente estruturado para ser implantado, como é o caso de PoCs ou projetos cuja a viabilidade ainda não foi confirmada.</a:t>
            </a:r>
            <a:endParaRPr b="0" lang="pt-BR" sz="15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7338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 algn="just"/>
            <a:r>
              <a:rPr b="0" lang="pt-BR" sz="2000" spc="-1" strike="noStrike">
                <a:latin typeface="Arial"/>
              </a:rPr>
              <a:t>Quando movemos a criação de um processo automatizado de treinamento chegamos ao segundo estágio. Aqui temos uma pipeline automatizada para o processo o que permite execuções mais rápidas de experimentos. Outro grande ganho desta etapa é a criação de uma simetria entre o que é utilizado em todos os ambientes, com o pipeline automatizado é possível replicar no ambiente de produção o mesmo ambiente utilizado para desenvolvimento dos modelos de ML. Essa possibilidade trás uma oportunidade: a entrega contínua de modelos. Novas melhorias e aprimoramentos assim que validados podem ser movidos para produção com maior facilidade.</a:t>
            </a:r>
            <a:endParaRPr b="0" lang="pt-BR" sz="2000" spc="-1" strike="noStrike">
              <a:latin typeface="Arial"/>
            </a:endParaRPr>
          </a:p>
          <a:p>
            <a:pPr marL="216000" indent="-216000" algn="just"/>
            <a:r>
              <a:rPr b="0" lang="pt-BR" sz="2000" spc="-1" strike="noStrike">
                <a:latin typeface="Arial"/>
              </a:rPr>
              <a:t>Este estágio é recomendado para produtos que irão começar a serem utilizados por uma user base restrita.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5480" cy="400716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73389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 algn="just"/>
            <a:r>
              <a:rPr b="0" lang="pt-BR" sz="1500" spc="-1" strike="noStrike">
                <a:latin typeface="Arial"/>
                <a:ea typeface="Noto Sans CJK SC"/>
              </a:rPr>
              <a:t>Nesse ultimo estágio, o pipeline automatizado de machine learning possui testes e empacotamento automatizados via CI e entregas nos diversos ambientes do produto automatizados com praticas de CD, diminuindo ainda mais a distância entre o modelo e o contexto no qual ele será utilizado. Nessa fase do produto estamos lidando com equipes maiores, maior complexidade e uma user base maior também.</a:t>
            </a:r>
            <a:endParaRPr b="0" lang="pt-BR" sz="15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6000" algn="ctr"/>
            <a:r>
              <a:rPr b="0" lang="pt-BR" sz="2000" spc="-1" strike="noStrike">
                <a:latin typeface="Arial"/>
              </a:rPr>
              <a:t>Subir ambiente dockerizado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Criar bucket mlflow no minio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Rodar script de treinamento com os seguintes parametros → lr:0,0001 batch_size:8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mostrar metricas na interface do mlflow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selecionar modelo para staging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subir api rest que utiliza o modelo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rodar imagem de classe com pior resultado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sem derrubar a api, retreinar o modelo com os parametros → lr:0,001, batch_size:12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mostrar métricas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substituir o modelo em staging</a:t>
            </a:r>
            <a:endParaRPr b="0" lang="pt-BR" sz="2000" spc="-1" strike="noStrike">
              <a:latin typeface="Arial"/>
            </a:endParaRPr>
          </a:p>
          <a:p>
            <a:pPr marL="216000" indent="-216000" algn="ctr"/>
            <a:r>
              <a:rPr b="0" lang="pt-BR" sz="2000" spc="-1" strike="noStrike">
                <a:latin typeface="Arial"/>
              </a:rPr>
              <a:t>enviar a requisição de classificação de imagem novamente e mostrar que o modelo foi alterado</a:t>
            </a:r>
            <a:endParaRPr b="0" lang="pt-B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 fontScale="8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5364000" y="851040"/>
            <a:ext cx="3354480" cy="178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35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3500" spc="-1" strike="noStrike">
              <a:latin typeface="Arial"/>
            </a:endParaRPr>
          </a:p>
        </p:txBody>
      </p:sp>
      <p:sp>
        <p:nvSpPr>
          <p:cNvPr id="45" name="CustomShape 2"/>
          <p:cNvSpPr/>
          <p:nvPr/>
        </p:nvSpPr>
        <p:spPr>
          <a:xfrm>
            <a:off x="6296760" y="2867400"/>
            <a:ext cx="1802160" cy="322200"/>
          </a:xfrm>
          <a:prstGeom prst="roundRect">
            <a:avLst>
              <a:gd name="adj" fmla="val 16667"/>
            </a:avLst>
          </a:prstGeom>
          <a:solidFill>
            <a:srgbClr val="26d07c"/>
          </a:solidFill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9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Matheus Barcelos de Oliveira</a:t>
            </a:r>
            <a:endParaRPr b="0" lang="pt-BR" sz="900" spc="-1" strike="noStrike">
              <a:latin typeface="Arial"/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6296760" y="3251520"/>
            <a:ext cx="2342160" cy="32220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Engenheiro de Inteligência Artificial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47" name="CustomShape 4"/>
          <p:cNvSpPr/>
          <p:nvPr/>
        </p:nvSpPr>
        <p:spPr>
          <a:xfrm>
            <a:off x="5443560" y="2877120"/>
            <a:ext cx="678600" cy="67932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5443560" y="2877120"/>
            <a:ext cx="679320" cy="679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462960" y="305280"/>
            <a:ext cx="193824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0" name="CustomShape 2"/>
          <p:cNvSpPr/>
          <p:nvPr/>
        </p:nvSpPr>
        <p:spPr>
          <a:xfrm>
            <a:off x="462960" y="1203480"/>
            <a:ext cx="318960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Agenda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462960" y="1944000"/>
            <a:ext cx="3207240" cy="164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O que é MLOps?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Componentes de um processo MLOPS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Processo manual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Processo com automatização de pipeline ML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Processo com automatização CI/CD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Demonstração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Q&amp;A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52" name="Google Shape;73;p15" descr=""/>
          <p:cNvPicPr/>
          <p:nvPr/>
        </p:nvPicPr>
        <p:blipFill>
          <a:blip r:embed="rId2"/>
          <a:srcRect l="29858" t="0" r="6478" b="0"/>
          <a:stretch/>
        </p:blipFill>
        <p:spPr>
          <a:xfrm>
            <a:off x="4207320" y="0"/>
            <a:ext cx="4933800" cy="5140800"/>
          </a:xfrm>
          <a:prstGeom prst="rect">
            <a:avLst/>
          </a:prstGeom>
          <a:ln>
            <a:noFill/>
          </a:ln>
        </p:spPr>
      </p:pic>
      <p:pic>
        <p:nvPicPr>
          <p:cNvPr id="53" name="Google Shape;74;p15" descr=""/>
          <p:cNvPicPr/>
          <p:nvPr/>
        </p:nvPicPr>
        <p:blipFill>
          <a:blip r:embed="rId3"/>
          <a:stretch/>
        </p:blipFill>
        <p:spPr>
          <a:xfrm>
            <a:off x="5958000" y="0"/>
            <a:ext cx="3183120" cy="5140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462960" y="305280"/>
            <a:ext cx="193824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462960" y="1203480"/>
            <a:ext cx="318960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O que é MLOps?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462960" y="1884960"/>
            <a:ext cx="247032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041330"/>
                </a:solidFill>
                <a:latin typeface="Anek Tamil Medium"/>
                <a:ea typeface="Anek Tamil Medium"/>
              </a:rPr>
              <a:t>MLOps é um conjunto de práticas que combinam processos de Inteligência artificial e DevOps com o objetivo de unificar o ciclo de desenvolvimento de software e IA: ML + DevOps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57" name="CustomShape 4"/>
          <p:cNvSpPr/>
          <p:nvPr/>
        </p:nvSpPr>
        <p:spPr>
          <a:xfrm flipH="1">
            <a:off x="6822720" y="1519920"/>
            <a:ext cx="1924560" cy="192456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26d07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CustomShape 5"/>
          <p:cNvSpPr/>
          <p:nvPr/>
        </p:nvSpPr>
        <p:spPr>
          <a:xfrm flipH="1" rot="5400000">
            <a:off x="6822720" y="1522080"/>
            <a:ext cx="1924560" cy="192456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6"/>
          <p:cNvSpPr/>
          <p:nvPr/>
        </p:nvSpPr>
        <p:spPr>
          <a:xfrm flipH="1" rot="10800000">
            <a:off x="6824880" y="1522080"/>
            <a:ext cx="1924560" cy="192456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04133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0" name="CustomShape 7"/>
          <p:cNvSpPr/>
          <p:nvPr/>
        </p:nvSpPr>
        <p:spPr>
          <a:xfrm flipH="1">
            <a:off x="5175720" y="1527840"/>
            <a:ext cx="1924920" cy="192528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26d07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CustomShape 8"/>
          <p:cNvSpPr/>
          <p:nvPr/>
        </p:nvSpPr>
        <p:spPr>
          <a:xfrm flipH="1" rot="10800000">
            <a:off x="5175360" y="1530000"/>
            <a:ext cx="1924920" cy="192528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04133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9"/>
          <p:cNvSpPr/>
          <p:nvPr/>
        </p:nvSpPr>
        <p:spPr>
          <a:xfrm flipH="1">
            <a:off x="3537720" y="1527840"/>
            <a:ext cx="1924920" cy="192528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26d07c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3" name="CustomShape 10"/>
          <p:cNvSpPr/>
          <p:nvPr/>
        </p:nvSpPr>
        <p:spPr>
          <a:xfrm flipH="1" rot="10800000">
            <a:off x="3537360" y="1530000"/>
            <a:ext cx="1924920" cy="192528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04133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CustomShape 11"/>
          <p:cNvSpPr/>
          <p:nvPr/>
        </p:nvSpPr>
        <p:spPr>
          <a:xfrm flipH="1" rot="16200000">
            <a:off x="3539520" y="1527840"/>
            <a:ext cx="1925280" cy="1924920"/>
          </a:xfrm>
          <a:prstGeom prst="blockArc">
            <a:avLst>
              <a:gd name="adj1" fmla="val 13500000"/>
              <a:gd name="adj2" fmla="val 18900000"/>
              <a:gd name="adj3" fmla="val 14638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CustomShape 12"/>
          <p:cNvSpPr/>
          <p:nvPr/>
        </p:nvSpPr>
        <p:spPr>
          <a:xfrm flipH="1" rot="14850000">
            <a:off x="6823440" y="1519560"/>
            <a:ext cx="1924560" cy="1924200"/>
          </a:xfrm>
          <a:prstGeom prst="blockArc">
            <a:avLst>
              <a:gd name="adj1" fmla="val 14880000"/>
              <a:gd name="adj2" fmla="val 17520000"/>
              <a:gd name="adj3" fmla="val 14509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13"/>
          <p:cNvSpPr/>
          <p:nvPr/>
        </p:nvSpPr>
        <p:spPr>
          <a:xfrm flipH="1" rot="4050000">
            <a:off x="5172840" y="1527480"/>
            <a:ext cx="1927440" cy="1923840"/>
          </a:xfrm>
          <a:prstGeom prst="blockArc">
            <a:avLst>
              <a:gd name="adj1" fmla="val 14880000"/>
              <a:gd name="adj2" fmla="val 17520000"/>
              <a:gd name="adj3" fmla="val 14777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14"/>
          <p:cNvSpPr/>
          <p:nvPr/>
        </p:nvSpPr>
        <p:spPr>
          <a:xfrm>
            <a:off x="6625800" y="1807200"/>
            <a:ext cx="671760" cy="1359000"/>
          </a:xfrm>
          <a:custGeom>
            <a:avLst/>
            <a:gdLst/>
            <a:ahLst/>
            <a:rect l="l" t="t" r="r" b="b"/>
            <a:pathLst>
              <a:path w="1872" h="3781">
                <a:moveTo>
                  <a:pt x="1332" y="1869"/>
                </a:moveTo>
                <a:lnTo>
                  <a:pt x="1313" y="1870"/>
                </a:lnTo>
                <a:lnTo>
                  <a:pt x="1314" y="1800"/>
                </a:lnTo>
                <a:lnTo>
                  <a:pt x="1322" y="1700"/>
                </a:lnTo>
                <a:lnTo>
                  <a:pt x="1336" y="1602"/>
                </a:lnTo>
                <a:lnTo>
                  <a:pt x="1353" y="1503"/>
                </a:lnTo>
                <a:lnTo>
                  <a:pt x="1376" y="1406"/>
                </a:lnTo>
                <a:lnTo>
                  <a:pt x="1404" y="1310"/>
                </a:lnTo>
                <a:lnTo>
                  <a:pt x="1438" y="1215"/>
                </a:lnTo>
                <a:lnTo>
                  <a:pt x="1476" y="1124"/>
                </a:lnTo>
                <a:lnTo>
                  <a:pt x="1519" y="1033"/>
                </a:lnTo>
                <a:lnTo>
                  <a:pt x="1567" y="946"/>
                </a:lnTo>
                <a:lnTo>
                  <a:pt x="1620" y="860"/>
                </a:lnTo>
                <a:lnTo>
                  <a:pt x="1677" y="778"/>
                </a:lnTo>
                <a:lnTo>
                  <a:pt x="1737" y="699"/>
                </a:lnTo>
                <a:lnTo>
                  <a:pt x="1802" y="623"/>
                </a:lnTo>
                <a:lnTo>
                  <a:pt x="1871" y="550"/>
                </a:lnTo>
                <a:lnTo>
                  <a:pt x="1324" y="0"/>
                </a:lnTo>
                <a:lnTo>
                  <a:pt x="1227" y="102"/>
                </a:lnTo>
                <a:lnTo>
                  <a:pt x="1135" y="209"/>
                </a:lnTo>
                <a:lnTo>
                  <a:pt x="1049" y="321"/>
                </a:lnTo>
                <a:lnTo>
                  <a:pt x="969" y="437"/>
                </a:lnTo>
                <a:lnTo>
                  <a:pt x="895" y="557"/>
                </a:lnTo>
                <a:lnTo>
                  <a:pt x="828" y="680"/>
                </a:lnTo>
                <a:lnTo>
                  <a:pt x="768" y="807"/>
                </a:lnTo>
                <a:lnTo>
                  <a:pt x="714" y="938"/>
                </a:lnTo>
                <a:lnTo>
                  <a:pt x="666" y="1071"/>
                </a:lnTo>
                <a:lnTo>
                  <a:pt x="627" y="1205"/>
                </a:lnTo>
                <a:lnTo>
                  <a:pt x="594" y="1342"/>
                </a:lnTo>
                <a:lnTo>
                  <a:pt x="569" y="1481"/>
                </a:lnTo>
                <a:lnTo>
                  <a:pt x="550" y="1621"/>
                </a:lnTo>
                <a:lnTo>
                  <a:pt x="539" y="1761"/>
                </a:lnTo>
                <a:lnTo>
                  <a:pt x="536" y="1902"/>
                </a:lnTo>
                <a:lnTo>
                  <a:pt x="545" y="1902"/>
                </a:lnTo>
                <a:lnTo>
                  <a:pt x="544" y="1978"/>
                </a:lnTo>
                <a:lnTo>
                  <a:pt x="537" y="2078"/>
                </a:lnTo>
                <a:lnTo>
                  <a:pt x="525" y="2175"/>
                </a:lnTo>
                <a:lnTo>
                  <a:pt x="508" y="2274"/>
                </a:lnTo>
                <a:lnTo>
                  <a:pt x="486" y="2372"/>
                </a:lnTo>
                <a:lnTo>
                  <a:pt x="458" y="2467"/>
                </a:lnTo>
                <a:lnTo>
                  <a:pt x="426" y="2561"/>
                </a:lnTo>
                <a:lnTo>
                  <a:pt x="389" y="2653"/>
                </a:lnTo>
                <a:lnTo>
                  <a:pt x="347" y="2743"/>
                </a:lnTo>
                <a:lnTo>
                  <a:pt x="300" y="2831"/>
                </a:lnTo>
                <a:lnTo>
                  <a:pt x="248" y="2917"/>
                </a:lnTo>
                <a:lnTo>
                  <a:pt x="192" y="2999"/>
                </a:lnTo>
                <a:lnTo>
                  <a:pt x="132" y="3078"/>
                </a:lnTo>
                <a:lnTo>
                  <a:pt x="68" y="3154"/>
                </a:lnTo>
                <a:lnTo>
                  <a:pt x="0" y="3228"/>
                </a:lnTo>
                <a:lnTo>
                  <a:pt x="560" y="3780"/>
                </a:lnTo>
                <a:lnTo>
                  <a:pt x="657" y="3678"/>
                </a:lnTo>
                <a:lnTo>
                  <a:pt x="748" y="3570"/>
                </a:lnTo>
                <a:lnTo>
                  <a:pt x="832" y="3457"/>
                </a:lnTo>
                <a:lnTo>
                  <a:pt x="911" y="3340"/>
                </a:lnTo>
                <a:lnTo>
                  <a:pt x="984" y="3220"/>
                </a:lnTo>
                <a:lnTo>
                  <a:pt x="1051" y="3095"/>
                </a:lnTo>
                <a:lnTo>
                  <a:pt x="1110" y="2967"/>
                </a:lnTo>
                <a:lnTo>
                  <a:pt x="1163" y="2836"/>
                </a:lnTo>
                <a:lnTo>
                  <a:pt x="1209" y="2703"/>
                </a:lnTo>
                <a:lnTo>
                  <a:pt x="1248" y="2567"/>
                </a:lnTo>
                <a:lnTo>
                  <a:pt x="1279" y="2430"/>
                </a:lnTo>
                <a:lnTo>
                  <a:pt x="1303" y="2291"/>
                </a:lnTo>
                <a:lnTo>
                  <a:pt x="1321" y="2151"/>
                </a:lnTo>
                <a:lnTo>
                  <a:pt x="1330" y="2010"/>
                </a:lnTo>
                <a:lnTo>
                  <a:pt x="1332" y="1869"/>
                </a:lnTo>
                <a:close/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15"/>
          <p:cNvSpPr/>
          <p:nvPr/>
        </p:nvSpPr>
        <p:spPr>
          <a:xfrm flipH="1" rot="14850000">
            <a:off x="5182200" y="1526040"/>
            <a:ext cx="1927440" cy="1923840"/>
          </a:xfrm>
          <a:prstGeom prst="blockArc">
            <a:avLst>
              <a:gd name="adj1" fmla="val 14880000"/>
              <a:gd name="adj2" fmla="val 17520000"/>
              <a:gd name="adj3" fmla="val 14509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16"/>
          <p:cNvSpPr/>
          <p:nvPr/>
        </p:nvSpPr>
        <p:spPr>
          <a:xfrm flipH="1" rot="4050000">
            <a:off x="3530880" y="1533240"/>
            <a:ext cx="1924920" cy="1924560"/>
          </a:xfrm>
          <a:prstGeom prst="blockArc">
            <a:avLst>
              <a:gd name="adj1" fmla="val 14880000"/>
              <a:gd name="adj2" fmla="val 17520000"/>
              <a:gd name="adj3" fmla="val 14777"/>
            </a:avLst>
          </a:pr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17"/>
          <p:cNvSpPr/>
          <p:nvPr/>
        </p:nvSpPr>
        <p:spPr>
          <a:xfrm>
            <a:off x="4982760" y="1812240"/>
            <a:ext cx="672120" cy="1359000"/>
          </a:xfrm>
          <a:custGeom>
            <a:avLst/>
            <a:gdLst/>
            <a:ahLst/>
            <a:rect l="l" t="t" r="r" b="b"/>
            <a:pathLst>
              <a:path w="1873" h="3781">
                <a:moveTo>
                  <a:pt x="1333" y="1869"/>
                </a:moveTo>
                <a:lnTo>
                  <a:pt x="1313" y="1869"/>
                </a:lnTo>
                <a:lnTo>
                  <a:pt x="1315" y="1799"/>
                </a:lnTo>
                <a:lnTo>
                  <a:pt x="1323" y="1700"/>
                </a:lnTo>
                <a:lnTo>
                  <a:pt x="1336" y="1601"/>
                </a:lnTo>
                <a:lnTo>
                  <a:pt x="1354" y="1503"/>
                </a:lnTo>
                <a:lnTo>
                  <a:pt x="1377" y="1405"/>
                </a:lnTo>
                <a:lnTo>
                  <a:pt x="1405" y="1309"/>
                </a:lnTo>
                <a:lnTo>
                  <a:pt x="1438" y="1215"/>
                </a:lnTo>
                <a:lnTo>
                  <a:pt x="1476" y="1123"/>
                </a:lnTo>
                <a:lnTo>
                  <a:pt x="1520" y="1032"/>
                </a:lnTo>
                <a:lnTo>
                  <a:pt x="1567" y="945"/>
                </a:lnTo>
                <a:lnTo>
                  <a:pt x="1620" y="860"/>
                </a:lnTo>
                <a:lnTo>
                  <a:pt x="1677" y="778"/>
                </a:lnTo>
                <a:lnTo>
                  <a:pt x="1738" y="698"/>
                </a:lnTo>
                <a:lnTo>
                  <a:pt x="1802" y="622"/>
                </a:lnTo>
                <a:lnTo>
                  <a:pt x="1872" y="550"/>
                </a:lnTo>
                <a:lnTo>
                  <a:pt x="1324" y="0"/>
                </a:lnTo>
                <a:lnTo>
                  <a:pt x="1227" y="102"/>
                </a:lnTo>
                <a:lnTo>
                  <a:pt x="1135" y="208"/>
                </a:lnTo>
                <a:lnTo>
                  <a:pt x="1050" y="321"/>
                </a:lnTo>
                <a:lnTo>
                  <a:pt x="970" y="437"/>
                </a:lnTo>
                <a:lnTo>
                  <a:pt x="895" y="557"/>
                </a:lnTo>
                <a:lnTo>
                  <a:pt x="828" y="679"/>
                </a:lnTo>
                <a:lnTo>
                  <a:pt x="769" y="807"/>
                </a:lnTo>
                <a:lnTo>
                  <a:pt x="714" y="938"/>
                </a:lnTo>
                <a:lnTo>
                  <a:pt x="667" y="1070"/>
                </a:lnTo>
                <a:lnTo>
                  <a:pt x="627" y="1204"/>
                </a:lnTo>
                <a:lnTo>
                  <a:pt x="595" y="1342"/>
                </a:lnTo>
                <a:lnTo>
                  <a:pt x="569" y="1480"/>
                </a:lnTo>
                <a:lnTo>
                  <a:pt x="550" y="1620"/>
                </a:lnTo>
                <a:lnTo>
                  <a:pt x="540" y="1761"/>
                </a:lnTo>
                <a:lnTo>
                  <a:pt x="537" y="1901"/>
                </a:lnTo>
                <a:lnTo>
                  <a:pt x="545" y="1901"/>
                </a:lnTo>
                <a:lnTo>
                  <a:pt x="544" y="1977"/>
                </a:lnTo>
                <a:lnTo>
                  <a:pt x="537" y="2077"/>
                </a:lnTo>
                <a:lnTo>
                  <a:pt x="525" y="2175"/>
                </a:lnTo>
                <a:lnTo>
                  <a:pt x="508" y="2273"/>
                </a:lnTo>
                <a:lnTo>
                  <a:pt x="486" y="2371"/>
                </a:lnTo>
                <a:lnTo>
                  <a:pt x="459" y="2467"/>
                </a:lnTo>
                <a:lnTo>
                  <a:pt x="427" y="2561"/>
                </a:lnTo>
                <a:lnTo>
                  <a:pt x="390" y="2653"/>
                </a:lnTo>
                <a:lnTo>
                  <a:pt x="348" y="2742"/>
                </a:lnTo>
                <a:lnTo>
                  <a:pt x="301" y="2830"/>
                </a:lnTo>
                <a:lnTo>
                  <a:pt x="249" y="2916"/>
                </a:lnTo>
                <a:lnTo>
                  <a:pt x="192" y="2999"/>
                </a:lnTo>
                <a:lnTo>
                  <a:pt x="133" y="3077"/>
                </a:lnTo>
                <a:lnTo>
                  <a:pt x="69" y="3154"/>
                </a:lnTo>
                <a:lnTo>
                  <a:pt x="0" y="3227"/>
                </a:lnTo>
                <a:lnTo>
                  <a:pt x="561" y="3780"/>
                </a:lnTo>
                <a:lnTo>
                  <a:pt x="657" y="3677"/>
                </a:lnTo>
                <a:lnTo>
                  <a:pt x="748" y="3570"/>
                </a:lnTo>
                <a:lnTo>
                  <a:pt x="833" y="3457"/>
                </a:lnTo>
                <a:lnTo>
                  <a:pt x="912" y="3340"/>
                </a:lnTo>
                <a:lnTo>
                  <a:pt x="985" y="3219"/>
                </a:lnTo>
                <a:lnTo>
                  <a:pt x="1051" y="3094"/>
                </a:lnTo>
                <a:lnTo>
                  <a:pt x="1110" y="2967"/>
                </a:lnTo>
                <a:lnTo>
                  <a:pt x="1163" y="2835"/>
                </a:lnTo>
                <a:lnTo>
                  <a:pt x="1210" y="2702"/>
                </a:lnTo>
                <a:lnTo>
                  <a:pt x="1249" y="2567"/>
                </a:lnTo>
                <a:lnTo>
                  <a:pt x="1280" y="2429"/>
                </a:lnTo>
                <a:lnTo>
                  <a:pt x="1304" y="2290"/>
                </a:lnTo>
                <a:lnTo>
                  <a:pt x="1322" y="2150"/>
                </a:lnTo>
                <a:lnTo>
                  <a:pt x="1331" y="2009"/>
                </a:lnTo>
                <a:lnTo>
                  <a:pt x="1333" y="1869"/>
                </a:lnTo>
                <a:close/>
              </a:path>
            </a:pathLst>
          </a:custGeom>
          <a:solidFill>
            <a:srgbClr val="eeeeee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18"/>
          <p:cNvSpPr/>
          <p:nvPr/>
        </p:nvSpPr>
        <p:spPr>
          <a:xfrm>
            <a:off x="4188240" y="1527840"/>
            <a:ext cx="13536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Validar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2" name="CustomShape 19"/>
          <p:cNvSpPr/>
          <p:nvPr/>
        </p:nvSpPr>
        <p:spPr>
          <a:xfrm rot="16200000">
            <a:off x="3405960" y="2045520"/>
            <a:ext cx="93708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Modelar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3" name="CustomShape 20"/>
          <p:cNvSpPr/>
          <p:nvPr/>
        </p:nvSpPr>
        <p:spPr>
          <a:xfrm>
            <a:off x="3780000" y="2998080"/>
            <a:ext cx="14742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DejaVu Sans"/>
              </a:rPr>
              <a:t>Captar e Catalogar Dados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74" name="CustomShape 21"/>
          <p:cNvSpPr/>
          <p:nvPr/>
        </p:nvSpPr>
        <p:spPr>
          <a:xfrm>
            <a:off x="5868000" y="3168360"/>
            <a:ext cx="933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DejaVu Sans"/>
              </a:rPr>
              <a:t>Testar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5" name="CustomShape 22"/>
          <p:cNvSpPr/>
          <p:nvPr/>
        </p:nvSpPr>
        <p:spPr>
          <a:xfrm>
            <a:off x="7380000" y="3132720"/>
            <a:ext cx="93384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DejaVu Sans"/>
              </a:rPr>
              <a:t>Monitorar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6" name="CustomShape 23"/>
          <p:cNvSpPr/>
          <p:nvPr/>
        </p:nvSpPr>
        <p:spPr>
          <a:xfrm>
            <a:off x="5808240" y="1528200"/>
            <a:ext cx="13536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Planejar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7" name="CustomShape 24"/>
          <p:cNvSpPr/>
          <p:nvPr/>
        </p:nvSpPr>
        <p:spPr>
          <a:xfrm rot="16972800">
            <a:off x="4851360" y="1694520"/>
            <a:ext cx="14803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Criar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8" name="CustomShape 25"/>
          <p:cNvSpPr/>
          <p:nvPr/>
        </p:nvSpPr>
        <p:spPr>
          <a:xfrm rot="17009400">
            <a:off x="6434640" y="1910520"/>
            <a:ext cx="148032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Empacotar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79" name="CustomShape 26"/>
          <p:cNvSpPr/>
          <p:nvPr/>
        </p:nvSpPr>
        <p:spPr>
          <a:xfrm>
            <a:off x="7428240" y="1519920"/>
            <a:ext cx="13536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Entregar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80" name="CustomShape 27"/>
          <p:cNvSpPr/>
          <p:nvPr/>
        </p:nvSpPr>
        <p:spPr>
          <a:xfrm rot="5400000">
            <a:off x="7944480" y="2219400"/>
            <a:ext cx="100728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000000"/>
                </a:solidFill>
                <a:latin typeface="Anek Tamil Medium"/>
                <a:ea typeface="DejaVu Sans"/>
              </a:rPr>
              <a:t>Configurar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2"/>
          <a:stretch/>
        </p:blipFill>
        <p:spPr>
          <a:xfrm>
            <a:off x="4320000" y="2202120"/>
            <a:ext cx="323640" cy="31572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/>
        </p:blipFill>
        <p:spPr>
          <a:xfrm>
            <a:off x="5976000" y="2232000"/>
            <a:ext cx="262440" cy="25596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4"/>
          <a:stretch/>
        </p:blipFill>
        <p:spPr>
          <a:xfrm>
            <a:off x="7660080" y="2232000"/>
            <a:ext cx="257760" cy="251640"/>
          </a:xfrm>
          <a:prstGeom prst="rect">
            <a:avLst/>
          </a:prstGeom>
          <a:ln>
            <a:noFill/>
          </a:ln>
        </p:spPr>
      </p:pic>
      <p:sp>
        <p:nvSpPr>
          <p:cNvPr id="84" name="CustomShape 28"/>
          <p:cNvSpPr/>
          <p:nvPr/>
        </p:nvSpPr>
        <p:spPr>
          <a:xfrm>
            <a:off x="4296240" y="2428200"/>
            <a:ext cx="13536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26d07c"/>
                </a:solidFill>
                <a:latin typeface="Anek Tamil Medium"/>
                <a:ea typeface="DejaVu Sans"/>
              </a:rPr>
              <a:t>ML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85" name="CustomShape 29"/>
          <p:cNvSpPr/>
          <p:nvPr/>
        </p:nvSpPr>
        <p:spPr>
          <a:xfrm>
            <a:off x="5880240" y="2428560"/>
            <a:ext cx="13536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26d07c"/>
                </a:solidFill>
                <a:latin typeface="Anek Tamil Medium"/>
                <a:ea typeface="DejaVu Sans"/>
              </a:rPr>
              <a:t>DEV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86" name="CustomShape 30"/>
          <p:cNvSpPr/>
          <p:nvPr/>
        </p:nvSpPr>
        <p:spPr>
          <a:xfrm>
            <a:off x="7572240" y="2428920"/>
            <a:ext cx="1353600" cy="6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26d07c"/>
                </a:solidFill>
                <a:latin typeface="Anek Tamil Medium"/>
                <a:ea typeface="DejaVu Sans"/>
              </a:rPr>
              <a:t>OPS</a:t>
            </a:r>
            <a:endParaRPr b="0" lang="pt-B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62960" y="305280"/>
            <a:ext cx="193824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462960" y="1203480"/>
            <a:ext cx="3189600" cy="114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Componentes de um processo MLOps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246960" y="2320920"/>
            <a:ext cx="3927600" cy="237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A complexidade do ambiente de MLOps varia de acordo com o projeto podendo incorporar do pipeline de dados à produção de modelos, ou focar apenas no deploy de modelos.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Principais etapas de um processo MLOps: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Análise Exploratória de Dados;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Preparação dos dados e engenharia de features;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Treinamento de modelos;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Inferência e hospedagem de modelos;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Monitoramento;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  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Retreinamento automatizado.</a:t>
            </a:r>
            <a:endParaRPr b="0" lang="pt-BR" sz="1200" spc="-1" strike="noStrike">
              <a:latin typeface="Arial"/>
            </a:endParaRPr>
          </a:p>
        </p:txBody>
      </p:sp>
      <p:pic>
        <p:nvPicPr>
          <p:cNvPr id="90" name="Google Shape;74;p15_1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3120" cy="51408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4446720" y="1125720"/>
            <a:ext cx="4327920" cy="2112480"/>
          </a:xfrm>
          <a:prstGeom prst="rect">
            <a:avLst/>
          </a:prstGeom>
          <a:ln>
            <a:noFill/>
          </a:ln>
        </p:spPr>
      </p:pic>
      <p:sp>
        <p:nvSpPr>
          <p:cNvPr id="92" name="CustomShape 4"/>
          <p:cNvSpPr/>
          <p:nvPr/>
        </p:nvSpPr>
        <p:spPr>
          <a:xfrm>
            <a:off x="4464000" y="3240000"/>
            <a:ext cx="4318200" cy="24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https://databricks.com/glossary/mlops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462960" y="305280"/>
            <a:ext cx="193824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462960" y="771480"/>
            <a:ext cx="3855960" cy="50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Processo Manual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4860000" y="704880"/>
            <a:ext cx="35989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Manual;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Falta de sincronia entre ML e Operação;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Indicado para PoCs.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96" name="Google Shape;74;p15_0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3120" cy="5140800"/>
          </a:xfrm>
          <a:prstGeom prst="rect">
            <a:avLst/>
          </a:prstGeom>
          <a:ln>
            <a:noFill/>
          </a:ln>
        </p:spPr>
      </p:pic>
      <p:sp>
        <p:nvSpPr>
          <p:cNvPr id="97" name="CustomShape 4"/>
          <p:cNvSpPr/>
          <p:nvPr/>
        </p:nvSpPr>
        <p:spPr>
          <a:xfrm>
            <a:off x="612720" y="4004280"/>
            <a:ext cx="7873200" cy="60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https://cloud.google.com/architecture/mlops-continuous-delivery-and-automation-pipelines-in-machine-learning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3"/>
          <a:stretch/>
        </p:blipFill>
        <p:spPr>
          <a:xfrm>
            <a:off x="612720" y="1404000"/>
            <a:ext cx="7918200" cy="261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462960" y="305280"/>
            <a:ext cx="193824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462960" y="771480"/>
            <a:ext cx="601596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Processo com Automação de Pipeline ML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01" name="CustomShape 3"/>
          <p:cNvSpPr/>
          <p:nvPr/>
        </p:nvSpPr>
        <p:spPr>
          <a:xfrm>
            <a:off x="4963680" y="1429920"/>
            <a:ext cx="313524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Pipeline de treinamento automatizado;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Implantação do pipeline de treinamento em produção;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Entrega continua de modelos;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Adequado a projeto em fases iniciais de implantação.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102" name="Google Shape;74;p15_ 2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3120" cy="5140800"/>
          </a:xfrm>
          <a:prstGeom prst="rect">
            <a:avLst/>
          </a:prstGeom>
          <a:ln>
            <a:noFill/>
          </a:ln>
        </p:spPr>
      </p:pic>
      <p:sp>
        <p:nvSpPr>
          <p:cNvPr id="103" name="CustomShape 4"/>
          <p:cNvSpPr/>
          <p:nvPr/>
        </p:nvSpPr>
        <p:spPr>
          <a:xfrm>
            <a:off x="720000" y="4508280"/>
            <a:ext cx="3915360" cy="3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https://cloud.google.com/architecture/mlops-continuous-</a:t>
            </a: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delivery-and-automation-pipelines-in-machine-learning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576000" y="1576440"/>
            <a:ext cx="4176720" cy="2894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462960" y="305280"/>
            <a:ext cx="193824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462960" y="771480"/>
            <a:ext cx="6015960" cy="5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70000"/>
              </a:lnSpc>
              <a:tabLst>
                <a:tab algn="l" pos="0"/>
              </a:tabLst>
            </a:pPr>
            <a:r>
              <a:rPr b="1" lang="pt-BR" sz="3000" spc="-1" strike="noStrike">
                <a:solidFill>
                  <a:srgbClr val="26d07c"/>
                </a:solidFill>
                <a:latin typeface="Anek Tamil"/>
                <a:ea typeface="Anek Tamil"/>
              </a:rPr>
              <a:t>Processo com Automação CI/CD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107" name="CustomShape 3"/>
          <p:cNvSpPr/>
          <p:nvPr/>
        </p:nvSpPr>
        <p:spPr>
          <a:xfrm>
            <a:off x="4963680" y="1429920"/>
            <a:ext cx="3135240" cy="12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Pipeline de ML incorporado ao Pipeline CI/CD;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 </a:t>
            </a:r>
            <a:r>
              <a:rPr b="0" lang="pt-BR" sz="12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- Novos experimentos e alterações no modelo podem ser entregues mais rapidamente para ambiente de produção.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</p:txBody>
      </p:sp>
      <p:pic>
        <p:nvPicPr>
          <p:cNvPr id="108" name="Google Shape;74;p15_ 1" descr=""/>
          <p:cNvPicPr/>
          <p:nvPr/>
        </p:nvPicPr>
        <p:blipFill>
          <a:blip r:embed="rId2"/>
          <a:stretch/>
        </p:blipFill>
        <p:spPr>
          <a:xfrm>
            <a:off x="5958000" y="0"/>
            <a:ext cx="3183120" cy="514080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3"/>
          <a:stretch/>
        </p:blipFill>
        <p:spPr>
          <a:xfrm>
            <a:off x="540000" y="1512360"/>
            <a:ext cx="4424040" cy="2806560"/>
          </a:xfrm>
          <a:prstGeom prst="rect">
            <a:avLst/>
          </a:prstGeom>
          <a:ln>
            <a:noFill/>
          </a:ln>
        </p:spPr>
      </p:pic>
      <p:sp>
        <p:nvSpPr>
          <p:cNvPr id="110" name="CustomShape 4"/>
          <p:cNvSpPr/>
          <p:nvPr/>
        </p:nvSpPr>
        <p:spPr>
          <a:xfrm>
            <a:off x="720000" y="4364280"/>
            <a:ext cx="3915360" cy="33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>
            <a:spAutoFit/>
          </a:bodyPr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Fonte: https://cloud.google.com/architecture/mlops-continuous-</a:t>
            </a:r>
            <a:endParaRPr b="0" lang="pt-BR" sz="11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100" spc="-1" strike="noStrike">
                <a:solidFill>
                  <a:srgbClr val="ffffff"/>
                </a:solidFill>
                <a:latin typeface="Arial"/>
                <a:ea typeface="DejaVu Sans"/>
              </a:rPr>
              <a:t>delivery-and-automation-pipelines-in-machine-learning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462960" y="305280"/>
            <a:ext cx="1938240" cy="34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26d07c"/>
                </a:solidFill>
                <a:latin typeface="Anek Tamil Light"/>
                <a:ea typeface="Anek Tamil Light"/>
              </a:rPr>
              <a:t>MLOps utilizando MLFlow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1192320" y="1863720"/>
            <a:ext cx="6756480" cy="140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4000" spc="-1" strike="noStrike">
                <a:solidFill>
                  <a:srgbClr val="ffffff"/>
                </a:solidFill>
                <a:latin typeface="Anek Tamil"/>
                <a:ea typeface="Anek Tamil"/>
              </a:rPr>
              <a:t>Demonstração</a:t>
            </a:r>
            <a:br/>
            <a:r>
              <a:rPr b="1" lang="pt-BR" sz="4000" spc="-1" strike="noStrike">
                <a:solidFill>
                  <a:srgbClr val="ffffff"/>
                </a:solidFill>
                <a:latin typeface="Anek Tamil"/>
                <a:ea typeface="Anek Tamil"/>
              </a:rPr>
              <a:t>MLOps com MLFlow</a:t>
            </a:r>
            <a:endParaRPr b="0" lang="pt-BR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5985000" y="3463560"/>
            <a:ext cx="1933920" cy="258120"/>
          </a:xfrm>
          <a:prstGeom prst="roundRect">
            <a:avLst>
              <a:gd name="adj" fmla="val 16667"/>
            </a:avLst>
          </a:prstGeom>
          <a:solidFill>
            <a:srgbClr val="26d07c"/>
          </a:solidFill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Matheus Barcelos de Oliveira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5985000" y="3771720"/>
            <a:ext cx="2473920" cy="25812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Engenheiro de Inteligência Artificial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5131800" y="3403080"/>
            <a:ext cx="678600" cy="679320"/>
          </a:xfrm>
          <a:prstGeom prst="ellipse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4"/>
          <p:cNvSpPr/>
          <p:nvPr/>
        </p:nvSpPr>
        <p:spPr>
          <a:xfrm>
            <a:off x="5896440" y="2886120"/>
            <a:ext cx="2666160" cy="56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2500" spc="-1" strike="noStrike">
                <a:solidFill>
                  <a:srgbClr val="ffffff"/>
                </a:solidFill>
                <a:latin typeface="Anek Tamil"/>
                <a:ea typeface="Anek Tamil"/>
              </a:rPr>
              <a:t>Obrigado!</a:t>
            </a:r>
            <a:endParaRPr b="0" lang="pt-BR" sz="2500" spc="-1" strike="noStrike">
              <a:latin typeface="Arial"/>
            </a:endParaRPr>
          </a:p>
        </p:txBody>
      </p:sp>
      <p:sp>
        <p:nvSpPr>
          <p:cNvPr id="117" name="CustomShape 5"/>
          <p:cNvSpPr/>
          <p:nvPr/>
        </p:nvSpPr>
        <p:spPr>
          <a:xfrm>
            <a:off x="6418080" y="4029120"/>
            <a:ext cx="222084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26d07c"/>
                </a:solidFill>
                <a:latin typeface="Anek Tamil Medium"/>
                <a:ea typeface="Anek Tamil Medium"/>
              </a:rPr>
              <a:t>matheus.oliveira@syngenta.com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18" name="CustomShape 6"/>
          <p:cNvSpPr/>
          <p:nvPr/>
        </p:nvSpPr>
        <p:spPr>
          <a:xfrm>
            <a:off x="6499800" y="4279320"/>
            <a:ext cx="113580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26d07c"/>
                </a:solidFill>
                <a:latin typeface="Anek Tamil Medium"/>
                <a:ea typeface="Anek Tamil Medium"/>
              </a:rPr>
              <a:t>/mathbarc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19" name="CustomShape 7"/>
          <p:cNvSpPr/>
          <p:nvPr/>
        </p:nvSpPr>
        <p:spPr>
          <a:xfrm>
            <a:off x="5896440" y="4279320"/>
            <a:ext cx="76248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ffffff"/>
                </a:solidFill>
                <a:uFillTx/>
                <a:latin typeface="Anek Tamil Medium"/>
                <a:ea typeface="Anek Tamil Medium"/>
              </a:rPr>
              <a:t>Linkedin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20" name="CustomShape 8"/>
          <p:cNvSpPr/>
          <p:nvPr/>
        </p:nvSpPr>
        <p:spPr>
          <a:xfrm>
            <a:off x="5896440" y="4029120"/>
            <a:ext cx="549000" cy="33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 u="sng">
                <a:solidFill>
                  <a:srgbClr val="ffffff"/>
                </a:solidFill>
                <a:uFillTx/>
                <a:latin typeface="Anek Tamil Medium"/>
                <a:ea typeface="Anek Tamil Medium"/>
              </a:rPr>
              <a:t>E-mail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121" name="CustomShape 9"/>
          <p:cNvSpPr/>
          <p:nvPr/>
        </p:nvSpPr>
        <p:spPr>
          <a:xfrm>
            <a:off x="4266720" y="1241640"/>
            <a:ext cx="157320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sp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ffffff"/>
                </a:solidFill>
                <a:latin typeface="Anek Tamil"/>
                <a:ea typeface="Anek Tamil"/>
              </a:rPr>
              <a:t>Acesse nossa página e vem reinventar o agro com a gente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122" name="CustomShape 10"/>
          <p:cNvSpPr/>
          <p:nvPr/>
        </p:nvSpPr>
        <p:spPr>
          <a:xfrm>
            <a:off x="6444000" y="1016640"/>
            <a:ext cx="1780920" cy="1780920"/>
          </a:xfrm>
          <a:prstGeom prst="roundRect">
            <a:avLst>
              <a:gd name="adj" fmla="val 10514"/>
            </a:avLst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11"/>
          <p:cNvSpPr/>
          <p:nvPr/>
        </p:nvSpPr>
        <p:spPr>
          <a:xfrm>
            <a:off x="4168080" y="2170440"/>
            <a:ext cx="1770840" cy="258120"/>
          </a:xfrm>
          <a:prstGeom prst="roundRect">
            <a:avLst>
              <a:gd name="adj" fmla="val 16667"/>
            </a:avLst>
          </a:prstGeom>
          <a:solidFill>
            <a:srgbClr val="04133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pt-BR" sz="1000" spc="-1" strike="noStrike">
                <a:solidFill>
                  <a:srgbClr val="ffffff"/>
                </a:solidFill>
                <a:latin typeface="Anek Tamil"/>
                <a:ea typeface="Arial"/>
              </a:rPr>
              <a:t>syngentadigital</a:t>
            </a: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.</a:t>
            </a: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rial"/>
              </a:rPr>
              <a:t>gupy.io</a:t>
            </a:r>
            <a:endParaRPr b="0" lang="pt-BR" sz="1000" spc="-1" strike="noStrike">
              <a:latin typeface="Arial"/>
            </a:endParaRPr>
          </a:p>
        </p:txBody>
      </p:sp>
      <p:pic>
        <p:nvPicPr>
          <p:cNvPr id="124" name="Imagem 2" descr="Código QR&#10;&#10;Descrição gerada automaticamente"/>
          <p:cNvPicPr/>
          <p:nvPr/>
        </p:nvPicPr>
        <p:blipFill>
          <a:blip r:embed="rId3"/>
          <a:stretch/>
        </p:blipFill>
        <p:spPr>
          <a:xfrm>
            <a:off x="6589440" y="1162080"/>
            <a:ext cx="1490040" cy="1490040"/>
          </a:xfrm>
          <a:prstGeom prst="rect">
            <a:avLst/>
          </a:prstGeom>
          <a:ln>
            <a:noFill/>
          </a:ln>
        </p:spPr>
      </p:pic>
      <p:pic>
        <p:nvPicPr>
          <p:cNvPr id="125" name="" descr=""/>
          <p:cNvPicPr/>
          <p:nvPr/>
        </p:nvPicPr>
        <p:blipFill>
          <a:blip r:embed="rId4"/>
          <a:stretch/>
        </p:blipFill>
        <p:spPr>
          <a:xfrm>
            <a:off x="5131080" y="3403080"/>
            <a:ext cx="679320" cy="679320"/>
          </a:xfrm>
          <a:prstGeom prst="rect">
            <a:avLst/>
          </a:prstGeom>
          <a:ln>
            <a:noFill/>
          </a:ln>
        </p:spPr>
      </p:pic>
      <p:sp>
        <p:nvSpPr>
          <p:cNvPr id="126" name="CustomShape 12"/>
          <p:cNvSpPr/>
          <p:nvPr/>
        </p:nvSpPr>
        <p:spPr>
          <a:xfrm>
            <a:off x="5901480" y="4680000"/>
            <a:ext cx="2882520" cy="322200"/>
          </a:xfrm>
          <a:prstGeom prst="roundRect">
            <a:avLst>
              <a:gd name="adj" fmla="val 16667"/>
            </a:avLst>
          </a:prstGeom>
          <a:noFill/>
          <a:ln w="9360">
            <a:solidFill>
              <a:srgbClr val="26d07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ffffff"/>
                </a:solidFill>
                <a:latin typeface="Anek Tamil Medium"/>
                <a:ea typeface="Anek Tamil Medium"/>
              </a:rPr>
              <a:t>https://github.com/mathbarc/mlops_with_mlflow</a:t>
            </a:r>
            <a:endParaRPr b="0" lang="pt-B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9CF26B8E90A5A4B8737DDADD8F3B07A" ma:contentTypeVersion="11" ma:contentTypeDescription="Crie um novo documento." ma:contentTypeScope="" ma:versionID="199d2e07cf32d1859958f85de413862c">
  <xsd:schema xmlns:xsd="http://www.w3.org/2001/XMLSchema" xmlns:xs="http://www.w3.org/2001/XMLSchema" xmlns:p="http://schemas.microsoft.com/office/2006/metadata/properties" xmlns:ns2="1e871250-6960-4d2a-8cdd-ffe2d2356177" xmlns:ns3="f329981d-f25d-4213-906a-ed212009a8a6" targetNamespace="http://schemas.microsoft.com/office/2006/metadata/properties" ma:root="true" ma:fieldsID="643938a01c834eb5b37b6043c1ad20e5" ns2:_="" ns3:_="">
    <xsd:import namespace="1e871250-6960-4d2a-8cdd-ffe2d2356177"/>
    <xsd:import namespace="f329981d-f25d-4213-906a-ed212009a8a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DateTaken" minOccurs="0"/>
                <xsd:element ref="ns3:MediaServiceLocatio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871250-6960-4d2a-8cdd-ffe2d23561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29981d-f25d-4213-906a-ed212009a8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C037C10-5546-4888-8167-EA0B5EFB62BD}"/>
</file>

<file path=customXml/itemProps2.xml><?xml version="1.0" encoding="utf-8"?>
<ds:datastoreItem xmlns:ds="http://schemas.openxmlformats.org/officeDocument/2006/customXml" ds:itemID="{EFF99DBC-B712-4107-A313-1FF4E1DC7F5F}"/>
</file>

<file path=customXml/itemProps3.xml><?xml version="1.0" encoding="utf-8"?>
<ds:datastoreItem xmlns:ds="http://schemas.openxmlformats.org/officeDocument/2006/customXml" ds:itemID="{D7B5AAE2-F7B8-478C-979F-C97CE3F67B42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</TotalTime>
  <Application>LibreOffice/6.4.7.2$Linux_X86_64 LibreOffice_project/40$Build-2</Application>
  <Words>204</Words>
  <Paragraphs>23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2022-06-18T15:07:52Z</dcterms:modified>
  <cp:revision>53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ntentTypeId">
    <vt:lpwstr>0x01010029CF26B8E90A5A4B8737DDADD8F3B07A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6</vt:i4>
  </property>
  <property fmtid="{D5CDD505-2E9C-101B-9397-08002B2CF9AE}" pid="9" name="PresentationFormat">
    <vt:lpwstr>Apresentação na tela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6</vt:i4>
  </property>
</Properties>
</file>